
<file path=[Content_Types].xml><?xml version="1.0" encoding="utf-8"?>
<Types xmlns="http://schemas.openxmlformats.org/package/2006/content-types">
  <Default Extension="1"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61" r:id="rId5"/>
    <p:sldId id="262" r:id="rId6"/>
    <p:sldId id="263" r:id="rId7"/>
    <p:sldId id="264" r:id="rId8"/>
    <p:sldId id="265" r:id="rId9"/>
    <p:sldId id="269" r:id="rId10"/>
    <p:sldId id="270" r:id="rId11"/>
    <p:sldId id="266" r:id="rId12"/>
    <p:sldId id="267" r:id="rId13"/>
    <p:sldId id="268"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2/9/2021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2/9/2021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technofaq.org/posts/2016/02/importance-of-cloud-technology-for-businesse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business-technology-roundtable.blogspot.com/"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narga.net/security-privacy-issues-cloud-computing/"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techstagram.com/2013/02/19/types-of-cloud/" TargetMode="External"/><Relationship Id="rId2" Type="http://schemas.openxmlformats.org/officeDocument/2006/relationships/image" Target="../media/image12.gif"/><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www.narga.net/security-privacy-issues-cloud-computing/" TargetMode="External"/><Relationship Id="rId4" Type="http://schemas.openxmlformats.org/officeDocument/2006/relationships/hyperlink" Target="https://creativecommons.org/licenses/by-nc-nd/3.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en/question-mark-question-response-1020165/"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pngall.com/thank-you-png"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techboomers.com/t/how-does-dropbox-work"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wired.it/lifestyle/design/2016/05/16/google-data-center-con-murales/"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skleo.com/what-is-bandwidth-as-it-applies-to-my-computer/"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eobrava.wordpress.com/tag/digital-growth/"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loud-computing-today.com/2013/04/16/14913/"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rawpixel.com/search/server" TargetMode="External"/><Relationship Id="rId2" Type="http://schemas.openxmlformats.org/officeDocument/2006/relationships/image" Target="../media/image8.1"/><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echnofaq.org/posts/2015/12/5-reasons-startups-must-embrace-cloud-technology/"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Cloud Computing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G Ambrish</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0046C38-F4DA-4664-A14D-E3833B97346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4656852" cy="6858000"/>
          </a:xfrm>
          <a:prstGeom prst="rect">
            <a:avLst/>
          </a:prstGeom>
        </p:spPr>
      </p:pic>
      <p:sp>
        <p:nvSpPr>
          <p:cNvPr id="7" name="TextBox 6">
            <a:extLst>
              <a:ext uri="{FF2B5EF4-FFF2-40B4-BE49-F238E27FC236}">
                <a16:creationId xmlns:a16="http://schemas.microsoft.com/office/drawing/2014/main" id="{06DA6DF8-4A53-41AB-A3A8-712BBD388BB8}"/>
              </a:ext>
            </a:extLst>
          </p:cNvPr>
          <p:cNvSpPr txBox="1"/>
          <p:nvPr/>
        </p:nvSpPr>
        <p:spPr>
          <a:xfrm>
            <a:off x="0" y="6858000"/>
            <a:ext cx="4656852" cy="230832"/>
          </a:xfrm>
          <a:prstGeom prst="rect">
            <a:avLst/>
          </a:prstGeom>
          <a:noFill/>
        </p:spPr>
        <p:txBody>
          <a:bodyPr wrap="square" rtlCol="0">
            <a:spAutoFit/>
          </a:bodyPr>
          <a:lstStyle/>
          <a:p>
            <a:r>
              <a:rPr lang="en-IN" sz="900">
                <a:hlinkClick r:id="rId4" tooltip="https://technofaq.org/posts/2016/02/importance-of-cloud-technology-for-businesses/"/>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E04A-CE28-4279-9C39-D4495F3CA0A8}"/>
              </a:ext>
            </a:extLst>
          </p:cNvPr>
          <p:cNvSpPr>
            <a:spLocks noGrp="1"/>
          </p:cNvSpPr>
          <p:nvPr>
            <p:ph type="title"/>
          </p:nvPr>
        </p:nvSpPr>
        <p:spPr/>
        <p:txBody>
          <a:bodyPr/>
          <a:lstStyle/>
          <a:p>
            <a:r>
              <a:rPr lang="en-IN" dirty="0"/>
              <a:t>Top Benefits of cloud computing</a:t>
            </a:r>
          </a:p>
        </p:txBody>
      </p:sp>
      <p:sp>
        <p:nvSpPr>
          <p:cNvPr id="3" name="Content Placeholder 2">
            <a:extLst>
              <a:ext uri="{FF2B5EF4-FFF2-40B4-BE49-F238E27FC236}">
                <a16:creationId xmlns:a16="http://schemas.microsoft.com/office/drawing/2014/main" id="{EC1D7837-F25D-4422-B25D-33E66DA4A910}"/>
              </a:ext>
            </a:extLst>
          </p:cNvPr>
          <p:cNvSpPr>
            <a:spLocks noGrp="1"/>
          </p:cNvSpPr>
          <p:nvPr>
            <p:ph idx="1"/>
          </p:nvPr>
        </p:nvSpPr>
        <p:spPr>
          <a:xfrm>
            <a:off x="1097280" y="2108201"/>
            <a:ext cx="4998720" cy="3760891"/>
          </a:xfrm>
        </p:spPr>
        <p:txBody>
          <a:bodyPr/>
          <a:lstStyle/>
          <a:p>
            <a:pPr algn="just"/>
            <a:r>
              <a:rPr lang="en-IN" sz="2600" dirty="0"/>
              <a:t>Reliability : Cloud computing makes data backup and distractor recover and business continuity easier and less expensive because data can be mirrored at multiple redundant sites on the cloud providers networks.</a:t>
            </a:r>
          </a:p>
        </p:txBody>
      </p:sp>
      <p:pic>
        <p:nvPicPr>
          <p:cNvPr id="5" name="Picture 4">
            <a:extLst>
              <a:ext uri="{FF2B5EF4-FFF2-40B4-BE49-F238E27FC236}">
                <a16:creationId xmlns:a16="http://schemas.microsoft.com/office/drawing/2014/main" id="{13315343-AAFF-49A7-A851-573BED6E95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94764" y="2257425"/>
            <a:ext cx="4560916" cy="2343150"/>
          </a:xfrm>
          <a:prstGeom prst="rect">
            <a:avLst/>
          </a:prstGeom>
        </p:spPr>
      </p:pic>
      <p:sp>
        <p:nvSpPr>
          <p:cNvPr id="6" name="TextBox 5">
            <a:extLst>
              <a:ext uri="{FF2B5EF4-FFF2-40B4-BE49-F238E27FC236}">
                <a16:creationId xmlns:a16="http://schemas.microsoft.com/office/drawing/2014/main" id="{0087663A-050A-4AAE-9CAC-0D4E974F30BB}"/>
              </a:ext>
            </a:extLst>
          </p:cNvPr>
          <p:cNvSpPr txBox="1"/>
          <p:nvPr/>
        </p:nvSpPr>
        <p:spPr>
          <a:xfrm>
            <a:off x="6594764" y="4600575"/>
            <a:ext cx="5141768" cy="230832"/>
          </a:xfrm>
          <a:prstGeom prst="rect">
            <a:avLst/>
          </a:prstGeom>
          <a:noFill/>
        </p:spPr>
        <p:txBody>
          <a:bodyPr wrap="square" rtlCol="0">
            <a:spAutoFit/>
          </a:bodyPr>
          <a:lstStyle/>
          <a:p>
            <a:r>
              <a:rPr lang="en-IN" sz="900">
                <a:hlinkClick r:id="rId3" tooltip="http://business-technology-roundtable.blogspot.com/"/>
              </a:rPr>
              <a:t>This Photo</a:t>
            </a:r>
            <a:r>
              <a:rPr lang="en-IN" sz="900"/>
              <a:t> by Unknown Author is licensed under </a:t>
            </a:r>
            <a:r>
              <a:rPr lang="en-IN" sz="900">
                <a:hlinkClick r:id="rId4" tooltip="https://creativecommons.org/licenses/by-nc-nd/3.0/"/>
              </a:rPr>
              <a:t>CC BY-NC-ND</a:t>
            </a:r>
            <a:endParaRPr lang="en-IN" sz="900"/>
          </a:p>
        </p:txBody>
      </p:sp>
    </p:spTree>
    <p:extLst>
      <p:ext uri="{BB962C8B-B14F-4D97-AF65-F5344CB8AC3E}">
        <p14:creationId xmlns:p14="http://schemas.microsoft.com/office/powerpoint/2010/main" val="1986205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13F8F-49D8-40A9-B300-D59D57FBAE6B}"/>
              </a:ext>
            </a:extLst>
          </p:cNvPr>
          <p:cNvSpPr>
            <a:spLocks noGrp="1"/>
          </p:cNvSpPr>
          <p:nvPr>
            <p:ph type="title"/>
          </p:nvPr>
        </p:nvSpPr>
        <p:spPr/>
        <p:txBody>
          <a:bodyPr/>
          <a:lstStyle/>
          <a:p>
            <a:r>
              <a:rPr lang="en-IN" dirty="0"/>
              <a:t>Types of Cloud Computing </a:t>
            </a:r>
          </a:p>
        </p:txBody>
      </p:sp>
      <p:pic>
        <p:nvPicPr>
          <p:cNvPr id="5" name="Content Placeholder 4">
            <a:extLst>
              <a:ext uri="{FF2B5EF4-FFF2-40B4-BE49-F238E27FC236}">
                <a16:creationId xmlns:a16="http://schemas.microsoft.com/office/drawing/2014/main" id="{6B06A646-94D8-49D2-AF92-9CA7FAE53FA0}"/>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4400" y="2342635"/>
            <a:ext cx="4981575" cy="3375752"/>
          </a:xfrm>
        </p:spPr>
      </p:pic>
      <p:sp>
        <p:nvSpPr>
          <p:cNvPr id="6" name="TextBox 5">
            <a:extLst>
              <a:ext uri="{FF2B5EF4-FFF2-40B4-BE49-F238E27FC236}">
                <a16:creationId xmlns:a16="http://schemas.microsoft.com/office/drawing/2014/main" id="{C24FA416-9EF6-4EC3-9CBB-68F9A176E2EE}"/>
              </a:ext>
            </a:extLst>
          </p:cNvPr>
          <p:cNvSpPr txBox="1"/>
          <p:nvPr/>
        </p:nvSpPr>
        <p:spPr>
          <a:xfrm>
            <a:off x="1967606" y="5892169"/>
            <a:ext cx="4981575" cy="230832"/>
          </a:xfrm>
          <a:prstGeom prst="rect">
            <a:avLst/>
          </a:prstGeom>
          <a:noFill/>
        </p:spPr>
        <p:txBody>
          <a:bodyPr wrap="square" rtlCol="0">
            <a:spAutoFit/>
          </a:bodyPr>
          <a:lstStyle/>
          <a:p>
            <a:r>
              <a:rPr lang="en-IN" sz="900" dirty="0">
                <a:hlinkClick r:id="rId3" tooltip="https://www.narga.net/security-privacy-issues-cloud-computing/"/>
              </a:rPr>
              <a:t>This Photo</a:t>
            </a:r>
            <a:r>
              <a:rPr lang="en-IN" sz="900" dirty="0"/>
              <a:t> by Unknown Author is licensed under </a:t>
            </a:r>
            <a:r>
              <a:rPr lang="en-IN" sz="900" dirty="0">
                <a:hlinkClick r:id="rId4" tooltip="https://creativecommons.org/licenses/by-nc-sa/3.0/"/>
              </a:rPr>
              <a:t>CC BY-SA-NC</a:t>
            </a:r>
            <a:endParaRPr lang="en-IN" sz="900" dirty="0"/>
          </a:p>
        </p:txBody>
      </p:sp>
      <p:sp>
        <p:nvSpPr>
          <p:cNvPr id="10" name="Content Placeholder 2">
            <a:extLst>
              <a:ext uri="{FF2B5EF4-FFF2-40B4-BE49-F238E27FC236}">
                <a16:creationId xmlns:a16="http://schemas.microsoft.com/office/drawing/2014/main" id="{201A2632-B22D-425F-852E-25F393EB4311}"/>
              </a:ext>
            </a:extLst>
          </p:cNvPr>
          <p:cNvSpPr txBox="1">
            <a:spLocks/>
          </p:cNvSpPr>
          <p:nvPr/>
        </p:nvSpPr>
        <p:spPr>
          <a:xfrm>
            <a:off x="7733607" y="2150066"/>
            <a:ext cx="499872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endParaRPr lang="en-IN" sz="2600" dirty="0"/>
          </a:p>
        </p:txBody>
      </p:sp>
      <p:sp>
        <p:nvSpPr>
          <p:cNvPr id="11" name="Content Placeholder 2">
            <a:extLst>
              <a:ext uri="{FF2B5EF4-FFF2-40B4-BE49-F238E27FC236}">
                <a16:creationId xmlns:a16="http://schemas.microsoft.com/office/drawing/2014/main" id="{0CBFFBFD-F7A4-435C-9EB0-823619D6C9BF}"/>
              </a:ext>
            </a:extLst>
          </p:cNvPr>
          <p:cNvSpPr txBox="1">
            <a:spLocks/>
          </p:cNvSpPr>
          <p:nvPr/>
        </p:nvSpPr>
        <p:spPr>
          <a:xfrm>
            <a:off x="6431280" y="2281948"/>
            <a:ext cx="499872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endParaRPr lang="en-IN" sz="2600" dirty="0"/>
          </a:p>
        </p:txBody>
      </p:sp>
    </p:spTree>
    <p:extLst>
      <p:ext uri="{BB962C8B-B14F-4D97-AF65-F5344CB8AC3E}">
        <p14:creationId xmlns:p14="http://schemas.microsoft.com/office/powerpoint/2010/main" val="2768156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51A69-C75E-43D4-B03E-00363F928D3F}"/>
              </a:ext>
            </a:extLst>
          </p:cNvPr>
          <p:cNvSpPr>
            <a:spLocks noGrp="1"/>
          </p:cNvSpPr>
          <p:nvPr>
            <p:ph type="title"/>
          </p:nvPr>
        </p:nvSpPr>
        <p:spPr/>
        <p:txBody>
          <a:bodyPr/>
          <a:lstStyle/>
          <a:p>
            <a:r>
              <a:rPr lang="en-IN" dirty="0"/>
              <a:t>Types of Cloud Services</a:t>
            </a:r>
          </a:p>
        </p:txBody>
      </p:sp>
      <p:pic>
        <p:nvPicPr>
          <p:cNvPr id="4" name="Picture 3">
            <a:extLst>
              <a:ext uri="{FF2B5EF4-FFF2-40B4-BE49-F238E27FC236}">
                <a16:creationId xmlns:a16="http://schemas.microsoft.com/office/drawing/2014/main" id="{4C48C732-3621-431C-B8A7-20C31C81A0A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7280" y="1950735"/>
            <a:ext cx="5174673" cy="4010104"/>
          </a:xfrm>
          <a:prstGeom prst="rect">
            <a:avLst/>
          </a:prstGeom>
        </p:spPr>
      </p:pic>
      <p:sp>
        <p:nvSpPr>
          <p:cNvPr id="5" name="TextBox 4">
            <a:extLst>
              <a:ext uri="{FF2B5EF4-FFF2-40B4-BE49-F238E27FC236}">
                <a16:creationId xmlns:a16="http://schemas.microsoft.com/office/drawing/2014/main" id="{A73CCCCC-CEE8-4854-B1DA-80A2D9791140}"/>
              </a:ext>
            </a:extLst>
          </p:cNvPr>
          <p:cNvSpPr txBox="1"/>
          <p:nvPr/>
        </p:nvSpPr>
        <p:spPr>
          <a:xfrm>
            <a:off x="2119249" y="8557767"/>
            <a:ext cx="9144000" cy="230832"/>
          </a:xfrm>
          <a:prstGeom prst="rect">
            <a:avLst/>
          </a:prstGeom>
          <a:noFill/>
        </p:spPr>
        <p:txBody>
          <a:bodyPr wrap="square" rtlCol="0">
            <a:spAutoFit/>
          </a:bodyPr>
          <a:lstStyle/>
          <a:p>
            <a:r>
              <a:rPr lang="en-IN" sz="900">
                <a:hlinkClick r:id="rId3" tooltip="http://www.techstagram.com/2013/02/19/types-of-cloud/"/>
              </a:rPr>
              <a:t>This Photo</a:t>
            </a:r>
            <a:r>
              <a:rPr lang="en-IN" sz="900"/>
              <a:t> by Unknown Author is licensed under </a:t>
            </a:r>
            <a:r>
              <a:rPr lang="en-IN" sz="900">
                <a:hlinkClick r:id="rId4" tooltip="https://creativecommons.org/licenses/by-nc-nd/3.0/"/>
              </a:rPr>
              <a:t>CC BY-NC-ND</a:t>
            </a:r>
            <a:endParaRPr lang="en-IN" sz="900"/>
          </a:p>
        </p:txBody>
      </p:sp>
      <p:sp>
        <p:nvSpPr>
          <p:cNvPr id="6" name="TextBox 5">
            <a:extLst>
              <a:ext uri="{FF2B5EF4-FFF2-40B4-BE49-F238E27FC236}">
                <a16:creationId xmlns:a16="http://schemas.microsoft.com/office/drawing/2014/main" id="{308C0FAB-0299-4BB8-8F83-4FE57E0F4491}"/>
              </a:ext>
            </a:extLst>
          </p:cNvPr>
          <p:cNvSpPr txBox="1"/>
          <p:nvPr/>
        </p:nvSpPr>
        <p:spPr>
          <a:xfrm>
            <a:off x="1709674" y="5960839"/>
            <a:ext cx="4981575" cy="230832"/>
          </a:xfrm>
          <a:prstGeom prst="rect">
            <a:avLst/>
          </a:prstGeom>
          <a:noFill/>
        </p:spPr>
        <p:txBody>
          <a:bodyPr wrap="square" rtlCol="0">
            <a:spAutoFit/>
          </a:bodyPr>
          <a:lstStyle/>
          <a:p>
            <a:r>
              <a:rPr lang="en-IN" sz="900" dirty="0">
                <a:hlinkClick r:id="rId5" tooltip="https://www.narga.net/security-privacy-issues-cloud-computing/"/>
              </a:rPr>
              <a:t>This Photo</a:t>
            </a:r>
            <a:r>
              <a:rPr lang="en-IN" sz="900" dirty="0"/>
              <a:t> by Unknown Author is licensed under </a:t>
            </a:r>
            <a:r>
              <a:rPr lang="en-IN" sz="900" dirty="0">
                <a:hlinkClick r:id="rId6" tooltip="https://creativecommons.org/licenses/by-nc-sa/3.0/"/>
              </a:rPr>
              <a:t>CC BY-SA-NC</a:t>
            </a:r>
            <a:endParaRPr lang="en-IN" sz="900" dirty="0"/>
          </a:p>
        </p:txBody>
      </p:sp>
    </p:spTree>
    <p:extLst>
      <p:ext uri="{BB962C8B-B14F-4D97-AF65-F5344CB8AC3E}">
        <p14:creationId xmlns:p14="http://schemas.microsoft.com/office/powerpoint/2010/main" val="1440860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4E5C-FF5D-4FB8-A62E-5CE388EC1C2E}"/>
              </a:ext>
            </a:extLst>
          </p:cNvPr>
          <p:cNvSpPr>
            <a:spLocks noGrp="1"/>
          </p:cNvSpPr>
          <p:nvPr>
            <p:ph type="title"/>
          </p:nvPr>
        </p:nvSpPr>
        <p:spPr/>
        <p:txBody>
          <a:bodyPr/>
          <a:lstStyle/>
          <a:p>
            <a:r>
              <a:rPr lang="en-IN" dirty="0"/>
              <a:t>Uses of Cloud Computing</a:t>
            </a:r>
          </a:p>
        </p:txBody>
      </p:sp>
      <p:sp>
        <p:nvSpPr>
          <p:cNvPr id="3" name="Content Placeholder 2">
            <a:extLst>
              <a:ext uri="{FF2B5EF4-FFF2-40B4-BE49-F238E27FC236}">
                <a16:creationId xmlns:a16="http://schemas.microsoft.com/office/drawing/2014/main" id="{3E160610-1728-4D91-B7D7-47C163235D48}"/>
              </a:ext>
            </a:extLst>
          </p:cNvPr>
          <p:cNvSpPr>
            <a:spLocks noGrp="1"/>
          </p:cNvSpPr>
          <p:nvPr>
            <p:ph idx="1"/>
          </p:nvPr>
        </p:nvSpPr>
        <p:spPr/>
        <p:txBody>
          <a:bodyPr/>
          <a:lstStyle/>
          <a:p>
            <a:pPr marL="457200" indent="-457200">
              <a:buFont typeface="+mj-lt"/>
              <a:buAutoNum type="arabicPeriod"/>
            </a:pPr>
            <a:r>
              <a:rPr lang="en-IN" dirty="0"/>
              <a:t>Create Cloud Native Application</a:t>
            </a:r>
          </a:p>
          <a:p>
            <a:pPr marL="457200" indent="-457200">
              <a:buFont typeface="+mj-lt"/>
              <a:buAutoNum type="arabicPeriod"/>
            </a:pPr>
            <a:r>
              <a:rPr lang="en-IN" dirty="0"/>
              <a:t>Store, Backup and recover data.</a:t>
            </a:r>
          </a:p>
          <a:p>
            <a:pPr marL="457200" indent="-457200">
              <a:buFont typeface="+mj-lt"/>
              <a:buAutoNum type="arabicPeriod"/>
            </a:pPr>
            <a:r>
              <a:rPr lang="en-IN" dirty="0"/>
              <a:t>stream audio and video.</a:t>
            </a:r>
          </a:p>
          <a:p>
            <a:pPr marL="457200" indent="-457200">
              <a:buFont typeface="+mj-lt"/>
              <a:buAutoNum type="arabicPeriod"/>
            </a:pPr>
            <a:r>
              <a:rPr lang="en-IN" dirty="0"/>
              <a:t>Deliver software on demand.</a:t>
            </a:r>
          </a:p>
          <a:p>
            <a:pPr marL="457200" indent="-457200">
              <a:buFont typeface="+mj-lt"/>
              <a:buAutoNum type="arabicPeriod"/>
            </a:pPr>
            <a:r>
              <a:rPr lang="en-IN" dirty="0"/>
              <a:t>Test and Build Application.</a:t>
            </a:r>
          </a:p>
          <a:p>
            <a:pPr marL="457200" indent="-457200">
              <a:buFont typeface="+mj-lt"/>
              <a:buAutoNum type="arabicPeriod"/>
            </a:pPr>
            <a:r>
              <a:rPr lang="en-IN" dirty="0"/>
              <a:t>Analyses data.</a:t>
            </a:r>
          </a:p>
          <a:p>
            <a:pPr marL="457200" indent="-457200">
              <a:buFont typeface="+mj-lt"/>
              <a:buAutoNum type="arabicPeriod"/>
            </a:pPr>
            <a:r>
              <a:rPr lang="en-IN" dirty="0"/>
              <a:t>Embed intelligence.</a:t>
            </a:r>
          </a:p>
          <a:p>
            <a:endParaRPr lang="en-IN" dirty="0"/>
          </a:p>
        </p:txBody>
      </p:sp>
    </p:spTree>
    <p:extLst>
      <p:ext uri="{BB962C8B-B14F-4D97-AF65-F5344CB8AC3E}">
        <p14:creationId xmlns:p14="http://schemas.microsoft.com/office/powerpoint/2010/main" val="2569481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BD16-6CBD-4042-9D11-F5AA5A927112}"/>
              </a:ext>
            </a:extLst>
          </p:cNvPr>
          <p:cNvSpPr>
            <a:spLocks noGrp="1"/>
          </p:cNvSpPr>
          <p:nvPr>
            <p:ph type="title"/>
          </p:nvPr>
        </p:nvSpPr>
        <p:spPr/>
        <p:txBody>
          <a:bodyPr/>
          <a:lstStyle/>
          <a:p>
            <a:r>
              <a:rPr lang="en-IN" dirty="0"/>
              <a:t>Application of Cloud Computing </a:t>
            </a:r>
          </a:p>
        </p:txBody>
      </p:sp>
      <p:sp>
        <p:nvSpPr>
          <p:cNvPr id="3" name="Content Placeholder 2">
            <a:extLst>
              <a:ext uri="{FF2B5EF4-FFF2-40B4-BE49-F238E27FC236}">
                <a16:creationId xmlns:a16="http://schemas.microsoft.com/office/drawing/2014/main" id="{EBAC9C5B-6A65-4889-9355-8057D0CCC0D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8291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5394F8-2AB0-4414-871B-83A4110FFBF3}"/>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45769" y="2108200"/>
            <a:ext cx="3760788" cy="3760788"/>
          </a:xfrm>
        </p:spPr>
      </p:pic>
    </p:spTree>
    <p:extLst>
      <p:ext uri="{BB962C8B-B14F-4D97-AF65-F5344CB8AC3E}">
        <p14:creationId xmlns:p14="http://schemas.microsoft.com/office/powerpoint/2010/main" val="1619149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E1D195-B61A-4B06-A24A-4A6D8701A30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62371" y="2108200"/>
            <a:ext cx="8927584" cy="3760788"/>
          </a:xfrm>
        </p:spPr>
      </p:pic>
      <p:sp>
        <p:nvSpPr>
          <p:cNvPr id="6" name="TextBox 5">
            <a:extLst>
              <a:ext uri="{FF2B5EF4-FFF2-40B4-BE49-F238E27FC236}">
                <a16:creationId xmlns:a16="http://schemas.microsoft.com/office/drawing/2014/main" id="{B3BD6CC5-6775-4F81-90CF-8B6AC9906288}"/>
              </a:ext>
            </a:extLst>
          </p:cNvPr>
          <p:cNvSpPr txBox="1"/>
          <p:nvPr/>
        </p:nvSpPr>
        <p:spPr>
          <a:xfrm>
            <a:off x="1662371" y="5868988"/>
            <a:ext cx="8927584" cy="230832"/>
          </a:xfrm>
          <a:prstGeom prst="rect">
            <a:avLst/>
          </a:prstGeom>
          <a:noFill/>
        </p:spPr>
        <p:txBody>
          <a:bodyPr wrap="square" rtlCol="0">
            <a:spAutoFit/>
          </a:bodyPr>
          <a:lstStyle/>
          <a:p>
            <a:r>
              <a:rPr lang="en-IN" sz="900">
                <a:hlinkClick r:id="rId3" tooltip="http://www.pngall.com/thank-you-png"/>
              </a:rPr>
              <a:t>This Photo</a:t>
            </a:r>
            <a:r>
              <a:rPr lang="en-IN" sz="900"/>
              <a:t> by Unknown Author is licensed under </a:t>
            </a:r>
            <a:r>
              <a:rPr lang="en-IN" sz="900">
                <a:hlinkClick r:id="rId4" tooltip="https://creativecommons.org/licenses/by-nc/3.0/"/>
              </a:rPr>
              <a:t>CC BY-NC</a:t>
            </a:r>
            <a:endParaRPr lang="en-IN" sz="900"/>
          </a:p>
        </p:txBody>
      </p:sp>
    </p:spTree>
    <p:extLst>
      <p:ext uri="{BB962C8B-B14F-4D97-AF65-F5344CB8AC3E}">
        <p14:creationId xmlns:p14="http://schemas.microsoft.com/office/powerpoint/2010/main" val="1983644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768C7-273B-4BE8-83DD-A085676C04D6}"/>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D72B4B1A-241D-4CAD-9DD7-CD2310C329AA}"/>
              </a:ext>
            </a:extLst>
          </p:cNvPr>
          <p:cNvSpPr>
            <a:spLocks noGrp="1"/>
          </p:cNvSpPr>
          <p:nvPr>
            <p:ph idx="1"/>
          </p:nvPr>
        </p:nvSpPr>
        <p:spPr>
          <a:xfrm>
            <a:off x="1097280" y="2108201"/>
            <a:ext cx="4998720" cy="3760891"/>
          </a:xfrm>
        </p:spPr>
        <p:txBody>
          <a:bodyPr>
            <a:normAutofit fontScale="92500"/>
          </a:bodyPr>
          <a:lstStyle/>
          <a:p>
            <a:pPr algn="just"/>
            <a:r>
              <a:rPr lang="en-IN" sz="2800" dirty="0"/>
              <a:t>Cloud computing is the delivery of computing services including servers, storages, databases, networking, software, analytics and intelligence – over the Internet to offer faster innovation, flexible resources and economic of scale.</a:t>
            </a:r>
          </a:p>
          <a:p>
            <a:r>
              <a:rPr lang="en-IN" dirty="0"/>
              <a:t>Example : AWS, Azure, Google Cloud</a:t>
            </a:r>
          </a:p>
        </p:txBody>
      </p:sp>
      <p:pic>
        <p:nvPicPr>
          <p:cNvPr id="5" name="Picture 4">
            <a:extLst>
              <a:ext uri="{FF2B5EF4-FFF2-40B4-BE49-F238E27FC236}">
                <a16:creationId xmlns:a16="http://schemas.microsoft.com/office/drawing/2014/main" id="{F4DEC8EF-7BC5-4F86-A56A-7D8306C0735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24724" y="2108201"/>
            <a:ext cx="4262697" cy="3270881"/>
          </a:xfrm>
          <a:prstGeom prst="rect">
            <a:avLst/>
          </a:prstGeom>
        </p:spPr>
      </p:pic>
      <p:sp>
        <p:nvSpPr>
          <p:cNvPr id="6" name="TextBox 5">
            <a:extLst>
              <a:ext uri="{FF2B5EF4-FFF2-40B4-BE49-F238E27FC236}">
                <a16:creationId xmlns:a16="http://schemas.microsoft.com/office/drawing/2014/main" id="{2C671077-640C-457F-9EA8-07A513A85EEB}"/>
              </a:ext>
            </a:extLst>
          </p:cNvPr>
          <p:cNvSpPr txBox="1"/>
          <p:nvPr/>
        </p:nvSpPr>
        <p:spPr>
          <a:xfrm>
            <a:off x="6832023" y="5060951"/>
            <a:ext cx="3848100" cy="230832"/>
          </a:xfrm>
          <a:prstGeom prst="rect">
            <a:avLst/>
          </a:prstGeom>
          <a:noFill/>
        </p:spPr>
        <p:txBody>
          <a:bodyPr wrap="square" rtlCol="0">
            <a:spAutoFit/>
          </a:bodyPr>
          <a:lstStyle/>
          <a:p>
            <a:r>
              <a:rPr lang="en-IN" sz="900">
                <a:hlinkClick r:id="rId3" tooltip="https://techboomers.com/t/how-does-dropbox-work"/>
              </a:rPr>
              <a:t>This Photo</a:t>
            </a:r>
            <a:r>
              <a:rPr lang="en-IN" sz="900"/>
              <a:t> by Unknown Author is licensed under </a:t>
            </a:r>
            <a:r>
              <a:rPr lang="en-IN" sz="900">
                <a:hlinkClick r:id="rId4" tooltip="https://creativecommons.org/licenses/by-nc/3.0/"/>
              </a:rPr>
              <a:t>CC BY-NC</a:t>
            </a:r>
            <a:endParaRPr lang="en-IN" sz="900"/>
          </a:p>
        </p:txBody>
      </p:sp>
    </p:spTree>
    <p:extLst>
      <p:ext uri="{BB962C8B-B14F-4D97-AF65-F5344CB8AC3E}">
        <p14:creationId xmlns:p14="http://schemas.microsoft.com/office/powerpoint/2010/main" val="580486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61E7-9A2F-4A83-A261-9C9E9B7915CB}"/>
              </a:ext>
            </a:extLst>
          </p:cNvPr>
          <p:cNvSpPr>
            <a:spLocks noGrp="1"/>
          </p:cNvSpPr>
          <p:nvPr>
            <p:ph type="title"/>
          </p:nvPr>
        </p:nvSpPr>
        <p:spPr/>
        <p:txBody>
          <a:bodyPr/>
          <a:lstStyle/>
          <a:p>
            <a:r>
              <a:rPr lang="en-IN" dirty="0"/>
              <a:t>Why Cloud Computing </a:t>
            </a:r>
          </a:p>
        </p:txBody>
      </p:sp>
      <p:sp>
        <p:nvSpPr>
          <p:cNvPr id="3" name="Content Placeholder 2">
            <a:extLst>
              <a:ext uri="{FF2B5EF4-FFF2-40B4-BE49-F238E27FC236}">
                <a16:creationId xmlns:a16="http://schemas.microsoft.com/office/drawing/2014/main" id="{5199AE32-8F27-4199-8F9B-B1C6D4F9E345}"/>
              </a:ext>
            </a:extLst>
          </p:cNvPr>
          <p:cNvSpPr>
            <a:spLocks noGrp="1"/>
          </p:cNvSpPr>
          <p:nvPr>
            <p:ph idx="1"/>
          </p:nvPr>
        </p:nvSpPr>
        <p:spPr>
          <a:xfrm>
            <a:off x="1097280" y="2108201"/>
            <a:ext cx="4998720" cy="3760891"/>
          </a:xfrm>
        </p:spPr>
        <p:txBody>
          <a:bodyPr/>
          <a:lstStyle/>
          <a:p>
            <a:pPr algn="just"/>
            <a:r>
              <a:rPr lang="en-IN" sz="2600" dirty="0"/>
              <a:t>With increase in computer and Mobile user’s, data storage has become a priority in all fields.</a:t>
            </a:r>
          </a:p>
          <a:p>
            <a:endParaRPr lang="en-IN" dirty="0"/>
          </a:p>
        </p:txBody>
      </p:sp>
    </p:spTree>
    <p:extLst>
      <p:ext uri="{BB962C8B-B14F-4D97-AF65-F5344CB8AC3E}">
        <p14:creationId xmlns:p14="http://schemas.microsoft.com/office/powerpoint/2010/main" val="792315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8C106-597A-4D34-B6E0-AB70BE2B8633}"/>
              </a:ext>
            </a:extLst>
          </p:cNvPr>
          <p:cNvSpPr>
            <a:spLocks noGrp="1"/>
          </p:cNvSpPr>
          <p:nvPr>
            <p:ph type="title"/>
          </p:nvPr>
        </p:nvSpPr>
        <p:spPr/>
        <p:txBody>
          <a:bodyPr/>
          <a:lstStyle/>
          <a:p>
            <a:r>
              <a:rPr lang="en-IN" dirty="0"/>
              <a:t>Top Benefits of cloud computing</a:t>
            </a:r>
          </a:p>
        </p:txBody>
      </p:sp>
      <p:sp>
        <p:nvSpPr>
          <p:cNvPr id="3" name="Content Placeholder 2">
            <a:extLst>
              <a:ext uri="{FF2B5EF4-FFF2-40B4-BE49-F238E27FC236}">
                <a16:creationId xmlns:a16="http://schemas.microsoft.com/office/drawing/2014/main" id="{B7DFD2AF-32B5-4B67-B730-DB3282DF8060}"/>
              </a:ext>
            </a:extLst>
          </p:cNvPr>
          <p:cNvSpPr>
            <a:spLocks noGrp="1"/>
          </p:cNvSpPr>
          <p:nvPr>
            <p:ph idx="1"/>
          </p:nvPr>
        </p:nvSpPr>
        <p:spPr>
          <a:xfrm>
            <a:off x="1097280" y="2108201"/>
            <a:ext cx="4998720" cy="3760891"/>
          </a:xfrm>
        </p:spPr>
        <p:txBody>
          <a:bodyPr/>
          <a:lstStyle/>
          <a:p>
            <a:pPr marL="201168" lvl="1" indent="0" algn="just">
              <a:buNone/>
            </a:pPr>
            <a:r>
              <a:rPr lang="en-IN" sz="2600" b="1" i="1" dirty="0"/>
              <a:t>Cost : </a:t>
            </a:r>
            <a:r>
              <a:rPr lang="en-IN" sz="2600" dirty="0"/>
              <a:t>cloud computing eliminates the capital expense of buying hardware and software and setting up and running on-site data centres – racks of servers the round-the-clock electricity for power and cooling, the IT experts for managing the infrastructure.     </a:t>
            </a:r>
          </a:p>
        </p:txBody>
      </p:sp>
      <p:pic>
        <p:nvPicPr>
          <p:cNvPr id="5" name="Picture 4">
            <a:extLst>
              <a:ext uri="{FF2B5EF4-FFF2-40B4-BE49-F238E27FC236}">
                <a16:creationId xmlns:a16="http://schemas.microsoft.com/office/drawing/2014/main" id="{57790588-C2AC-4966-A01C-95FB3693B32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8153" y="2108201"/>
            <a:ext cx="4838699" cy="3225799"/>
          </a:xfrm>
          <a:prstGeom prst="rect">
            <a:avLst/>
          </a:prstGeom>
        </p:spPr>
      </p:pic>
      <p:sp>
        <p:nvSpPr>
          <p:cNvPr id="6" name="TextBox 5">
            <a:extLst>
              <a:ext uri="{FF2B5EF4-FFF2-40B4-BE49-F238E27FC236}">
                <a16:creationId xmlns:a16="http://schemas.microsoft.com/office/drawing/2014/main" id="{2AE94EE6-D0D1-4179-8160-52B444F5EAF1}"/>
              </a:ext>
            </a:extLst>
          </p:cNvPr>
          <p:cNvSpPr txBox="1"/>
          <p:nvPr/>
        </p:nvSpPr>
        <p:spPr>
          <a:xfrm>
            <a:off x="1097280" y="10287000"/>
            <a:ext cx="10287000" cy="230832"/>
          </a:xfrm>
          <a:prstGeom prst="rect">
            <a:avLst/>
          </a:prstGeom>
          <a:noFill/>
        </p:spPr>
        <p:txBody>
          <a:bodyPr wrap="square" rtlCol="0">
            <a:spAutoFit/>
          </a:bodyPr>
          <a:lstStyle/>
          <a:p>
            <a:r>
              <a:rPr lang="en-IN" sz="900">
                <a:hlinkClick r:id="rId3" tooltip="http://www.wired.it/lifestyle/design/2016/05/16/google-data-center-con-murales/"/>
              </a:rPr>
              <a:t>This Photo</a:t>
            </a:r>
            <a:r>
              <a:rPr lang="en-IN" sz="900"/>
              <a:t> by Unknown Author is licensed under </a:t>
            </a:r>
            <a:r>
              <a:rPr lang="en-IN" sz="900">
                <a:hlinkClick r:id="rId4" tooltip="https://creativecommons.org/licenses/by-nc-nd/3.0/"/>
              </a:rPr>
              <a:t>CC BY-NC-ND</a:t>
            </a:r>
            <a:endParaRPr lang="en-IN" sz="900"/>
          </a:p>
        </p:txBody>
      </p:sp>
    </p:spTree>
    <p:extLst>
      <p:ext uri="{BB962C8B-B14F-4D97-AF65-F5344CB8AC3E}">
        <p14:creationId xmlns:p14="http://schemas.microsoft.com/office/powerpoint/2010/main" val="1710343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B2EA-E7A4-47C8-BB98-D379362B8336}"/>
              </a:ext>
            </a:extLst>
          </p:cNvPr>
          <p:cNvSpPr>
            <a:spLocks noGrp="1"/>
          </p:cNvSpPr>
          <p:nvPr>
            <p:ph type="title"/>
          </p:nvPr>
        </p:nvSpPr>
        <p:spPr/>
        <p:txBody>
          <a:bodyPr/>
          <a:lstStyle/>
          <a:p>
            <a:r>
              <a:rPr lang="en-IN" dirty="0"/>
              <a:t>Top Benefits of cloud computing</a:t>
            </a:r>
          </a:p>
        </p:txBody>
      </p:sp>
      <p:sp>
        <p:nvSpPr>
          <p:cNvPr id="3" name="Content Placeholder 2">
            <a:extLst>
              <a:ext uri="{FF2B5EF4-FFF2-40B4-BE49-F238E27FC236}">
                <a16:creationId xmlns:a16="http://schemas.microsoft.com/office/drawing/2014/main" id="{784D6C5D-57E8-4030-85F9-F7389467D89B}"/>
              </a:ext>
            </a:extLst>
          </p:cNvPr>
          <p:cNvSpPr>
            <a:spLocks noGrp="1"/>
          </p:cNvSpPr>
          <p:nvPr>
            <p:ph idx="1"/>
          </p:nvPr>
        </p:nvSpPr>
        <p:spPr>
          <a:xfrm>
            <a:off x="1097280" y="2108201"/>
            <a:ext cx="4998720" cy="3760891"/>
          </a:xfrm>
        </p:spPr>
        <p:txBody>
          <a:bodyPr>
            <a:normAutofit lnSpcReduction="10000"/>
          </a:bodyPr>
          <a:lstStyle/>
          <a:p>
            <a:pPr algn="just"/>
            <a:r>
              <a:rPr lang="en-IN" sz="2600" b="1" i="1" dirty="0"/>
              <a:t>Speed: </a:t>
            </a:r>
            <a:r>
              <a:rPr lang="en-IN" sz="2600" dirty="0"/>
              <a:t>Most cloud computing services are provided self service and on demand, so even vast amount of computing resources can be provisioned in minutes, typically within few mouse clicks, giving business lot of flexibility and taking the pressure of capability planning. </a:t>
            </a:r>
          </a:p>
        </p:txBody>
      </p:sp>
      <p:pic>
        <p:nvPicPr>
          <p:cNvPr id="5" name="Picture 4">
            <a:extLst>
              <a:ext uri="{FF2B5EF4-FFF2-40B4-BE49-F238E27FC236}">
                <a16:creationId xmlns:a16="http://schemas.microsoft.com/office/drawing/2014/main" id="{71B48E5B-2E34-4D16-AA90-49097A8DDA3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76158" y="2379350"/>
            <a:ext cx="4479522" cy="2359215"/>
          </a:xfrm>
          <a:prstGeom prst="rect">
            <a:avLst/>
          </a:prstGeom>
        </p:spPr>
      </p:pic>
      <p:sp>
        <p:nvSpPr>
          <p:cNvPr id="6" name="TextBox 5">
            <a:extLst>
              <a:ext uri="{FF2B5EF4-FFF2-40B4-BE49-F238E27FC236}">
                <a16:creationId xmlns:a16="http://schemas.microsoft.com/office/drawing/2014/main" id="{D8C2E3B9-B3A0-4E6A-A93A-EBF6459785A4}"/>
              </a:ext>
            </a:extLst>
          </p:cNvPr>
          <p:cNvSpPr txBox="1"/>
          <p:nvPr/>
        </p:nvSpPr>
        <p:spPr>
          <a:xfrm>
            <a:off x="6676157" y="4882967"/>
            <a:ext cx="4587587" cy="230832"/>
          </a:xfrm>
          <a:prstGeom prst="rect">
            <a:avLst/>
          </a:prstGeom>
          <a:noFill/>
        </p:spPr>
        <p:txBody>
          <a:bodyPr wrap="square" rtlCol="0">
            <a:spAutoFit/>
          </a:bodyPr>
          <a:lstStyle/>
          <a:p>
            <a:r>
              <a:rPr lang="en-IN" sz="900" dirty="0">
                <a:hlinkClick r:id="rId3" tooltip="https://askleo.com/what-is-bandwidth-as-it-applies-to-my-computer/"/>
              </a:rPr>
              <a:t>This Photo</a:t>
            </a:r>
            <a:r>
              <a:rPr lang="en-IN" sz="900" dirty="0"/>
              <a:t> by Unknown Author is licensed under </a:t>
            </a:r>
            <a:r>
              <a:rPr lang="en-IN" sz="900" dirty="0">
                <a:hlinkClick r:id="rId4" tooltip="https://creativecommons.org/licenses/by-nc-nd/3.0/"/>
              </a:rPr>
              <a:t>CC BY-NC-ND</a:t>
            </a:r>
            <a:endParaRPr lang="en-IN" sz="900" dirty="0"/>
          </a:p>
        </p:txBody>
      </p:sp>
    </p:spTree>
    <p:extLst>
      <p:ext uri="{BB962C8B-B14F-4D97-AF65-F5344CB8AC3E}">
        <p14:creationId xmlns:p14="http://schemas.microsoft.com/office/powerpoint/2010/main" val="423215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6225-12B7-45A4-9B5D-753444034AEB}"/>
              </a:ext>
            </a:extLst>
          </p:cNvPr>
          <p:cNvSpPr>
            <a:spLocks noGrp="1"/>
          </p:cNvSpPr>
          <p:nvPr>
            <p:ph type="title"/>
          </p:nvPr>
        </p:nvSpPr>
        <p:spPr/>
        <p:txBody>
          <a:bodyPr/>
          <a:lstStyle/>
          <a:p>
            <a:r>
              <a:rPr lang="en-IN" dirty="0"/>
              <a:t>Top Benefits of cloud computing</a:t>
            </a:r>
          </a:p>
        </p:txBody>
      </p:sp>
      <p:sp>
        <p:nvSpPr>
          <p:cNvPr id="3" name="Content Placeholder 2">
            <a:extLst>
              <a:ext uri="{FF2B5EF4-FFF2-40B4-BE49-F238E27FC236}">
                <a16:creationId xmlns:a16="http://schemas.microsoft.com/office/drawing/2014/main" id="{F66B3B4F-652B-4CBE-B72D-A5A2BBC65A6D}"/>
              </a:ext>
            </a:extLst>
          </p:cNvPr>
          <p:cNvSpPr>
            <a:spLocks noGrp="1"/>
          </p:cNvSpPr>
          <p:nvPr>
            <p:ph idx="1"/>
          </p:nvPr>
        </p:nvSpPr>
        <p:spPr>
          <a:xfrm>
            <a:off x="1097280" y="2108201"/>
            <a:ext cx="4998720" cy="3760891"/>
          </a:xfrm>
        </p:spPr>
        <p:txBody>
          <a:bodyPr>
            <a:normAutofit lnSpcReduction="10000"/>
          </a:bodyPr>
          <a:lstStyle/>
          <a:p>
            <a:pPr algn="just"/>
            <a:r>
              <a:rPr lang="en-IN" sz="2600" b="1" dirty="0"/>
              <a:t>Global Scale: </a:t>
            </a:r>
            <a:r>
              <a:rPr lang="en-IN" sz="2600" dirty="0"/>
              <a:t>the benefits of cloud computing service includes the ability to scale elastically. In cloud speak, that means delivering the right amount of IT resources. Example Storage bandwidth, more or less computing power – right when it is needed from the right geographic location.</a:t>
            </a:r>
          </a:p>
        </p:txBody>
      </p:sp>
      <p:pic>
        <p:nvPicPr>
          <p:cNvPr id="8" name="Picture 7">
            <a:extLst>
              <a:ext uri="{FF2B5EF4-FFF2-40B4-BE49-F238E27FC236}">
                <a16:creationId xmlns:a16="http://schemas.microsoft.com/office/drawing/2014/main" id="{0E3403F2-67B6-4283-B10C-FF7FA4F06C7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06975" y="2108201"/>
            <a:ext cx="4848705" cy="2854238"/>
          </a:xfrm>
          <a:prstGeom prst="rect">
            <a:avLst/>
          </a:prstGeom>
        </p:spPr>
      </p:pic>
      <p:sp>
        <p:nvSpPr>
          <p:cNvPr id="9" name="TextBox 8">
            <a:extLst>
              <a:ext uri="{FF2B5EF4-FFF2-40B4-BE49-F238E27FC236}">
                <a16:creationId xmlns:a16="http://schemas.microsoft.com/office/drawing/2014/main" id="{52E83006-46FF-4BDE-A418-7B12962B7752}"/>
              </a:ext>
            </a:extLst>
          </p:cNvPr>
          <p:cNvSpPr txBox="1"/>
          <p:nvPr/>
        </p:nvSpPr>
        <p:spPr>
          <a:xfrm>
            <a:off x="6306976" y="5165650"/>
            <a:ext cx="3626559" cy="230832"/>
          </a:xfrm>
          <a:prstGeom prst="rect">
            <a:avLst/>
          </a:prstGeom>
          <a:noFill/>
        </p:spPr>
        <p:txBody>
          <a:bodyPr wrap="square" rtlCol="0">
            <a:spAutoFit/>
          </a:bodyPr>
          <a:lstStyle/>
          <a:p>
            <a:r>
              <a:rPr lang="en-IN" sz="900">
                <a:hlinkClick r:id="rId3" tooltip="https://geobrava.wordpress.com/tag/digital-growth/"/>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3265207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A4E3-FE88-43B1-8037-3467F86816E3}"/>
              </a:ext>
            </a:extLst>
          </p:cNvPr>
          <p:cNvSpPr>
            <a:spLocks noGrp="1"/>
          </p:cNvSpPr>
          <p:nvPr>
            <p:ph type="title"/>
          </p:nvPr>
        </p:nvSpPr>
        <p:spPr/>
        <p:txBody>
          <a:bodyPr/>
          <a:lstStyle/>
          <a:p>
            <a:r>
              <a:rPr lang="en-IN" dirty="0"/>
              <a:t>Top Benefits of cloud computing</a:t>
            </a:r>
          </a:p>
        </p:txBody>
      </p:sp>
      <p:sp>
        <p:nvSpPr>
          <p:cNvPr id="3" name="Content Placeholder 2">
            <a:extLst>
              <a:ext uri="{FF2B5EF4-FFF2-40B4-BE49-F238E27FC236}">
                <a16:creationId xmlns:a16="http://schemas.microsoft.com/office/drawing/2014/main" id="{7DE88D93-85A2-4D68-928E-9EA881F9182B}"/>
              </a:ext>
            </a:extLst>
          </p:cNvPr>
          <p:cNvSpPr>
            <a:spLocks noGrp="1"/>
          </p:cNvSpPr>
          <p:nvPr>
            <p:ph idx="1"/>
          </p:nvPr>
        </p:nvSpPr>
        <p:spPr>
          <a:xfrm>
            <a:off x="1097280" y="2108201"/>
            <a:ext cx="4998720" cy="3760891"/>
          </a:xfrm>
        </p:spPr>
        <p:txBody>
          <a:bodyPr/>
          <a:lstStyle/>
          <a:p>
            <a:pPr algn="just"/>
            <a:r>
              <a:rPr lang="en-IN" sz="2600" b="1" dirty="0"/>
              <a:t>Performance: </a:t>
            </a:r>
            <a:r>
              <a:rPr lang="en-IN" sz="2600" dirty="0"/>
              <a:t>The biggest cloud computing service run on a world wide network of secure datacentres, which are regularly updated to the latest generation of fast and efficient computing hardware.</a:t>
            </a:r>
          </a:p>
        </p:txBody>
      </p:sp>
      <p:pic>
        <p:nvPicPr>
          <p:cNvPr id="5" name="Picture 4">
            <a:extLst>
              <a:ext uri="{FF2B5EF4-FFF2-40B4-BE49-F238E27FC236}">
                <a16:creationId xmlns:a16="http://schemas.microsoft.com/office/drawing/2014/main" id="{4AE9990F-5348-43A5-BB18-4E847A2580E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50300" y="1995093"/>
            <a:ext cx="4744420" cy="3579521"/>
          </a:xfrm>
          <a:prstGeom prst="rect">
            <a:avLst/>
          </a:prstGeom>
        </p:spPr>
      </p:pic>
      <p:sp>
        <p:nvSpPr>
          <p:cNvPr id="6" name="TextBox 5">
            <a:extLst>
              <a:ext uri="{FF2B5EF4-FFF2-40B4-BE49-F238E27FC236}">
                <a16:creationId xmlns:a16="http://schemas.microsoft.com/office/drawing/2014/main" id="{6C76FBB9-F90B-4771-9C72-F46F2589689E}"/>
              </a:ext>
            </a:extLst>
          </p:cNvPr>
          <p:cNvSpPr txBox="1"/>
          <p:nvPr/>
        </p:nvSpPr>
        <p:spPr>
          <a:xfrm>
            <a:off x="1551086" y="6858000"/>
            <a:ext cx="8784406" cy="230832"/>
          </a:xfrm>
          <a:prstGeom prst="rect">
            <a:avLst/>
          </a:prstGeom>
          <a:noFill/>
        </p:spPr>
        <p:txBody>
          <a:bodyPr wrap="square" rtlCol="0">
            <a:spAutoFit/>
          </a:bodyPr>
          <a:lstStyle/>
          <a:p>
            <a:r>
              <a:rPr lang="en-IN" sz="900">
                <a:hlinkClick r:id="rId3" tooltip="https://cloud-computing-today.com/2013/04/16/14913/"/>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68703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F14C-BD14-4E33-AC9A-30751C3E6493}"/>
              </a:ext>
            </a:extLst>
          </p:cNvPr>
          <p:cNvSpPr>
            <a:spLocks noGrp="1"/>
          </p:cNvSpPr>
          <p:nvPr>
            <p:ph type="title"/>
          </p:nvPr>
        </p:nvSpPr>
        <p:spPr/>
        <p:txBody>
          <a:bodyPr/>
          <a:lstStyle/>
          <a:p>
            <a:r>
              <a:rPr lang="en-IN" dirty="0"/>
              <a:t>Top Benefits of cloud computing</a:t>
            </a:r>
          </a:p>
        </p:txBody>
      </p:sp>
      <p:sp>
        <p:nvSpPr>
          <p:cNvPr id="3" name="Content Placeholder 2">
            <a:extLst>
              <a:ext uri="{FF2B5EF4-FFF2-40B4-BE49-F238E27FC236}">
                <a16:creationId xmlns:a16="http://schemas.microsoft.com/office/drawing/2014/main" id="{BEFDD67D-86C4-44B3-BD57-18233ADB370A}"/>
              </a:ext>
            </a:extLst>
          </p:cNvPr>
          <p:cNvSpPr>
            <a:spLocks noGrp="1"/>
          </p:cNvSpPr>
          <p:nvPr>
            <p:ph idx="1"/>
          </p:nvPr>
        </p:nvSpPr>
        <p:spPr>
          <a:xfrm>
            <a:off x="1097280" y="2108201"/>
            <a:ext cx="4998720" cy="3760891"/>
          </a:xfrm>
        </p:spPr>
        <p:txBody>
          <a:bodyPr/>
          <a:lstStyle/>
          <a:p>
            <a:pPr algn="just"/>
            <a:r>
              <a:rPr lang="en-IN" sz="2600" dirty="0"/>
              <a:t>Security: Many cloud providers offers a broad set of policies, technologies and controls that strengthens your security posture overall, helping protects your data, apps and infrastructures from potential threats.</a:t>
            </a:r>
          </a:p>
        </p:txBody>
      </p:sp>
      <p:pic>
        <p:nvPicPr>
          <p:cNvPr id="5" name="Picture 4">
            <a:extLst>
              <a:ext uri="{FF2B5EF4-FFF2-40B4-BE49-F238E27FC236}">
                <a16:creationId xmlns:a16="http://schemas.microsoft.com/office/drawing/2014/main" id="{AEB68944-D286-415C-B0D6-71B0EB2804F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14999" y="1981199"/>
            <a:ext cx="4199921" cy="3139441"/>
          </a:xfrm>
          <a:prstGeom prst="rect">
            <a:avLst/>
          </a:prstGeom>
        </p:spPr>
      </p:pic>
    </p:spTree>
    <p:extLst>
      <p:ext uri="{BB962C8B-B14F-4D97-AF65-F5344CB8AC3E}">
        <p14:creationId xmlns:p14="http://schemas.microsoft.com/office/powerpoint/2010/main" val="3589306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ED98-1BCE-4276-BAC9-411DCA99B0A1}"/>
              </a:ext>
            </a:extLst>
          </p:cNvPr>
          <p:cNvSpPr>
            <a:spLocks noGrp="1"/>
          </p:cNvSpPr>
          <p:nvPr>
            <p:ph type="title"/>
          </p:nvPr>
        </p:nvSpPr>
        <p:spPr/>
        <p:txBody>
          <a:bodyPr/>
          <a:lstStyle/>
          <a:p>
            <a:r>
              <a:rPr lang="en-IN" dirty="0"/>
              <a:t>Top Benefits of cloud computing</a:t>
            </a:r>
          </a:p>
        </p:txBody>
      </p:sp>
      <p:sp>
        <p:nvSpPr>
          <p:cNvPr id="3" name="Content Placeholder 2">
            <a:extLst>
              <a:ext uri="{FF2B5EF4-FFF2-40B4-BE49-F238E27FC236}">
                <a16:creationId xmlns:a16="http://schemas.microsoft.com/office/drawing/2014/main" id="{F40B6CC5-A495-4EBD-ACBD-96EACE55FA08}"/>
              </a:ext>
            </a:extLst>
          </p:cNvPr>
          <p:cNvSpPr>
            <a:spLocks noGrp="1"/>
          </p:cNvSpPr>
          <p:nvPr>
            <p:ph idx="1"/>
          </p:nvPr>
        </p:nvSpPr>
        <p:spPr>
          <a:xfrm>
            <a:off x="1097280" y="2108201"/>
            <a:ext cx="4998720" cy="3760891"/>
          </a:xfrm>
        </p:spPr>
        <p:txBody>
          <a:bodyPr>
            <a:normAutofit lnSpcReduction="10000"/>
          </a:bodyPr>
          <a:lstStyle/>
          <a:p>
            <a:pPr algn="just"/>
            <a:r>
              <a:rPr lang="en-IN" sz="2600" dirty="0"/>
              <a:t>Productivity: on-site datacentres typically requires a lot of “racking and stacking”. Hardware setup, software patching and other time consuming IT management chores. Cloud computing removes the need for many of these tasks, so IT team can speed time on achieving more important business goals.</a:t>
            </a:r>
          </a:p>
        </p:txBody>
      </p:sp>
      <p:pic>
        <p:nvPicPr>
          <p:cNvPr id="5" name="Picture 4">
            <a:extLst>
              <a:ext uri="{FF2B5EF4-FFF2-40B4-BE49-F238E27FC236}">
                <a16:creationId xmlns:a16="http://schemas.microsoft.com/office/drawing/2014/main" id="{87A842FD-C32B-4FEE-86AE-23D2E23401F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53342" y="2096984"/>
            <a:ext cx="3526731" cy="3658983"/>
          </a:xfrm>
          <a:prstGeom prst="rect">
            <a:avLst/>
          </a:prstGeom>
        </p:spPr>
      </p:pic>
      <p:sp>
        <p:nvSpPr>
          <p:cNvPr id="6" name="TextBox 5">
            <a:extLst>
              <a:ext uri="{FF2B5EF4-FFF2-40B4-BE49-F238E27FC236}">
                <a16:creationId xmlns:a16="http://schemas.microsoft.com/office/drawing/2014/main" id="{39053081-1C76-45B3-9224-649BBD19A7FC}"/>
              </a:ext>
            </a:extLst>
          </p:cNvPr>
          <p:cNvSpPr txBox="1"/>
          <p:nvPr/>
        </p:nvSpPr>
        <p:spPr>
          <a:xfrm>
            <a:off x="6753342" y="5930925"/>
            <a:ext cx="3526730" cy="230832"/>
          </a:xfrm>
          <a:prstGeom prst="rect">
            <a:avLst/>
          </a:prstGeom>
          <a:noFill/>
        </p:spPr>
        <p:txBody>
          <a:bodyPr wrap="square" rtlCol="0">
            <a:spAutoFit/>
          </a:bodyPr>
          <a:lstStyle/>
          <a:p>
            <a:r>
              <a:rPr lang="en-IN" sz="900" dirty="0">
                <a:hlinkClick r:id="rId3" tooltip="https://technofaq.org/posts/2015/12/5-reasons-startups-must-embrace-cloud-technology/"/>
              </a:rPr>
              <a:t>This Photo</a:t>
            </a:r>
            <a:r>
              <a:rPr lang="en-IN" sz="900" dirty="0"/>
              <a:t> by Unknown Author is licensed under </a:t>
            </a:r>
            <a:r>
              <a:rPr lang="en-IN" sz="900" dirty="0">
                <a:hlinkClick r:id="rId4" tooltip="https://creativecommons.org/licenses/by-nc-sa/3.0/"/>
              </a:rPr>
              <a:t>CC BY-SA-NC</a:t>
            </a:r>
            <a:endParaRPr lang="en-IN" sz="900" dirty="0"/>
          </a:p>
        </p:txBody>
      </p:sp>
    </p:spTree>
    <p:extLst>
      <p:ext uri="{BB962C8B-B14F-4D97-AF65-F5344CB8AC3E}">
        <p14:creationId xmlns:p14="http://schemas.microsoft.com/office/powerpoint/2010/main" val="3017462910"/>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{5EC4A32D-AFC8-45B4-872F-94D80C68CA33}tf56160789_win32</Template>
  <TotalTime>63</TotalTime>
  <Words>562</Words>
  <Application>Microsoft Office PowerPoint</Application>
  <PresentationFormat>Widescreen</PresentationFormat>
  <Paragraphs>44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Bookman Old Style</vt:lpstr>
      <vt:lpstr>Calibri</vt:lpstr>
      <vt:lpstr>Franklin Gothic Book</vt:lpstr>
      <vt:lpstr>1_RetrospectVTI</vt:lpstr>
      <vt:lpstr>Cloud Computing</vt:lpstr>
      <vt:lpstr>Introduction </vt:lpstr>
      <vt:lpstr>Why Cloud Computing </vt:lpstr>
      <vt:lpstr>Top Benefits of cloud computing</vt:lpstr>
      <vt:lpstr>Top Benefits of cloud computing</vt:lpstr>
      <vt:lpstr>Top Benefits of cloud computing</vt:lpstr>
      <vt:lpstr>Top Benefits of cloud computing</vt:lpstr>
      <vt:lpstr>Top Benefits of cloud computing</vt:lpstr>
      <vt:lpstr>Top Benefits of cloud computing</vt:lpstr>
      <vt:lpstr>Top Benefits of cloud computing</vt:lpstr>
      <vt:lpstr>Types of Cloud Computing </vt:lpstr>
      <vt:lpstr>Types of Cloud Services</vt:lpstr>
      <vt:lpstr>Uses of Cloud Computing</vt:lpstr>
      <vt:lpstr>Application of Cloud Computing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Ganesh</dc:creator>
  <cp:lastModifiedBy>Ganesh</cp:lastModifiedBy>
  <cp:revision>7</cp:revision>
  <dcterms:created xsi:type="dcterms:W3CDTF">2021-02-09T10:18:33Z</dcterms:created>
  <dcterms:modified xsi:type="dcterms:W3CDTF">2021-02-09T11:22:30Z</dcterms:modified>
</cp:coreProperties>
</file>